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8" r:id="rId1"/>
  </p:sldMasterIdLst>
  <p:notesMasterIdLst>
    <p:notesMasterId r:id="rId13"/>
  </p:notesMasterIdLst>
  <p:handoutMasterIdLst>
    <p:handoutMasterId r:id="rId14"/>
  </p:handoutMasterIdLst>
  <p:sldIdLst>
    <p:sldId id="287" r:id="rId2"/>
    <p:sldId id="647" r:id="rId3"/>
    <p:sldId id="648" r:id="rId4"/>
    <p:sldId id="646" r:id="rId5"/>
    <p:sldId id="651" r:id="rId6"/>
    <p:sldId id="649" r:id="rId7"/>
    <p:sldId id="652" r:id="rId8"/>
    <p:sldId id="650" r:id="rId9"/>
    <p:sldId id="654" r:id="rId10"/>
    <p:sldId id="653" r:id="rId11"/>
    <p:sldId id="655" r:id="rId12"/>
  </p:sldIdLst>
  <p:sldSz cx="12801600" cy="9601200" type="A3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4008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8016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92024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56032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ke Martin" initials="MM" lastIdx="1" clrIdx="0">
    <p:extLst>
      <p:ext uri="{19B8F6BF-5375-455C-9EA6-DF929625EA0E}">
        <p15:presenceInfo xmlns:p15="http://schemas.microsoft.com/office/powerpoint/2012/main" userId="Mike Martin" providerId="None"/>
      </p:ext>
    </p:extLst>
  </p:cmAuthor>
  <p:cmAuthor id="2" name="Dave Colley" initials="DC" lastIdx="2" clrIdx="1">
    <p:extLst>
      <p:ext uri="{19B8F6BF-5375-455C-9EA6-DF929625EA0E}">
        <p15:presenceInfo xmlns:p15="http://schemas.microsoft.com/office/powerpoint/2012/main" userId="Dave Co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E645C"/>
    <a:srgbClr val="B24525"/>
    <a:srgbClr val="74604C"/>
    <a:srgbClr val="C33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699AB-C3A0-4C22-BAFA-133D8CC1E59D}" v="79" dt="2021-10-18T07:53:02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1388" y="2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1731"/>
          </a:xfrm>
          <a:prstGeom prst="rect">
            <a:avLst/>
          </a:prstGeom>
        </p:spPr>
        <p:txBody>
          <a:bodyPr vert="horz" lIns="93913" tIns="46957" rIns="93913" bIns="4695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6" y="2"/>
            <a:ext cx="3078427" cy="511731"/>
          </a:xfrm>
          <a:prstGeom prst="rect">
            <a:avLst/>
          </a:prstGeom>
        </p:spPr>
        <p:txBody>
          <a:bodyPr vert="horz" lIns="93913" tIns="46957" rIns="93913" bIns="4695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A6205E-58E4-4F07-B818-EAB7D54AA9C3}" type="datetimeFigureOut">
              <a:rPr lang="en-ZA"/>
              <a:pPr>
                <a:defRPr/>
              </a:pPr>
              <a:t>2021/10/20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8427" cy="511731"/>
          </a:xfrm>
          <a:prstGeom prst="rect">
            <a:avLst/>
          </a:prstGeom>
        </p:spPr>
        <p:txBody>
          <a:bodyPr vert="horz" lIns="93913" tIns="46957" rIns="93913" bIns="4695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6" y="9721108"/>
            <a:ext cx="3078427" cy="511731"/>
          </a:xfrm>
          <a:prstGeom prst="rect">
            <a:avLst/>
          </a:prstGeom>
        </p:spPr>
        <p:txBody>
          <a:bodyPr vert="horz" wrap="square" lIns="93913" tIns="46957" rIns="93913" bIns="4695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2B7BB2AC-EA3B-4C87-8894-E3726C834789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747" cy="513640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726" y="1"/>
            <a:ext cx="3078747" cy="513640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FBB6B7EF-F6EC-426E-A52D-A0DF8715B94E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727" y="4924695"/>
            <a:ext cx="5682613" cy="4031029"/>
          </a:xfrm>
          <a:prstGeom prst="rect">
            <a:avLst/>
          </a:prstGeom>
        </p:spPr>
        <p:txBody>
          <a:bodyPr vert="horz" lIns="91417" tIns="45708" rIns="91417" bIns="4570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0975"/>
            <a:ext cx="3078747" cy="513640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726" y="9720975"/>
            <a:ext cx="3078747" cy="513640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A532A8FE-FCD4-4453-9961-7B6AE9490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idg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631"/>
          <a:stretch/>
        </p:blipFill>
        <p:spPr>
          <a:xfrm>
            <a:off x="0" y="3288433"/>
            <a:ext cx="12801600" cy="3825233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pic>
        <p:nvPicPr>
          <p:cNvPr id="5" name="Picture 12" descr="solutions-logo_transparen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144" y="7420928"/>
            <a:ext cx="7258685" cy="115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>
            <a:cxnSpLocks noChangeShapeType="1"/>
          </p:cNvCxnSpPr>
          <p:nvPr userDrawn="1"/>
        </p:nvCxnSpPr>
        <p:spPr bwMode="auto">
          <a:xfrm rot="10800000" flipH="1">
            <a:off x="0" y="3289300"/>
            <a:ext cx="12801600" cy="222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17" y="264098"/>
            <a:ext cx="12298966" cy="1612979"/>
          </a:xfrm>
        </p:spPr>
        <p:txBody>
          <a:bodyPr/>
          <a:lstStyle>
            <a:lvl1pPr algn="l">
              <a:defRPr sz="448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17" y="2078697"/>
            <a:ext cx="12298966" cy="806490"/>
          </a:xfrm>
        </p:spPr>
        <p:txBody>
          <a:bodyPr>
            <a:normAutofit/>
          </a:bodyPr>
          <a:lstStyle>
            <a:lvl1pPr marL="0" indent="0" algn="l">
              <a:buNone/>
              <a:defRPr sz="3920" b="1">
                <a:solidFill>
                  <a:schemeClr val="tx2"/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1763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7538408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1977887"/>
            <a:ext cx="7680960" cy="5458286"/>
          </a:xfrm>
        </p:spPr>
        <p:txBody>
          <a:bodyPr rtlCol="0">
            <a:normAutofit/>
          </a:bodyPr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en-GB" noProof="0"/>
              <a:t>Drag picture to placeholder or click icon to add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8331842"/>
            <a:ext cx="7680960" cy="702829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44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F519-A440-48C3-ABCF-AA9609ED4CEE}" type="datetimeFigureOut">
              <a:rPr lang="en-ZA"/>
              <a:pPr>
                <a:defRPr/>
              </a:pPr>
              <a:t>2021/10/20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80A41-16AA-41AF-955B-7764DD7FA041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935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1977887"/>
            <a:ext cx="2880360" cy="6598742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77887"/>
            <a:ext cx="8427720" cy="6598742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6856E-E4DD-4BEF-889F-75D43DE9B2D1}" type="datetimeFigureOut">
              <a:rPr lang="en-ZA"/>
              <a:pPr>
                <a:defRPr/>
              </a:pPr>
              <a:t>2021/10/20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8B1D5-2FED-4FD0-8850-BD2CD70076D8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14834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8"/>
            <a:ext cx="1280160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  <a:t>Thank you!</a:t>
            </a:r>
            <a:b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</a:br>
            <a:endParaRPr lang="en-ZA" sz="2520">
              <a:solidFill>
                <a:srgbClr val="000000"/>
              </a:solidFill>
              <a:latin typeface="Gill Sans MT" charset="0"/>
              <a:cs typeface="ＭＳ Ｐゴシック" charset="0"/>
            </a:endParaRPr>
          </a:p>
        </p:txBody>
      </p:sp>
      <p:pic>
        <p:nvPicPr>
          <p:cNvPr id="6" name="Picture 11" descr="Fire-Earth-Wind-Water_placehol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0" y="3591560"/>
            <a:ext cx="1150366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707382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66152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75225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12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9"/>
            <a:ext cx="12801600" cy="230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cs typeface="ＭＳ Ｐゴシック" charset="0"/>
              </a:rPr>
              <a:t>Thank you!</a:t>
            </a:r>
            <a:br>
              <a:rPr lang="en-ZA" sz="5600" b="1">
                <a:cs typeface="ＭＳ Ｐゴシック" charset="0"/>
              </a:rPr>
            </a:br>
            <a:endParaRPr lang="en-ZA" sz="2520">
              <a:cs typeface="ＭＳ Ｐゴシック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002223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5910043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6817344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328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8"/>
            <a:ext cx="1280160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  <a:t>Thank you!</a:t>
            </a:r>
            <a:b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</a:br>
            <a:endParaRPr lang="en-ZA" sz="2520">
              <a:solidFill>
                <a:srgbClr val="000000"/>
              </a:solidFill>
              <a:latin typeface="Gill Sans MT" charset="0"/>
              <a:cs typeface="ＭＳ Ｐゴシック" charset="0"/>
            </a:endParaRPr>
          </a:p>
        </p:txBody>
      </p:sp>
      <p:pic>
        <p:nvPicPr>
          <p:cNvPr id="6" name="Picture 11" descr="Fire-Earth-Wind-Water_placehol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0" y="3591560"/>
            <a:ext cx="1150366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707382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66152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75225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798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9"/>
            <a:ext cx="12801600" cy="230473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cs typeface="ＭＳ Ｐゴシック" charset="0"/>
              </a:rPr>
              <a:t>Thank you!</a:t>
            </a:r>
            <a:br>
              <a:rPr lang="en-ZA" sz="5600" b="1">
                <a:cs typeface="ＭＳ Ｐゴシック" charset="0"/>
              </a:rPr>
            </a:br>
            <a:endParaRPr lang="en-ZA" sz="2520">
              <a:cs typeface="ＭＳ Ｐゴシック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002223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5910043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6817344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7370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8"/>
            <a:ext cx="1280160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  <a:t>Thank you!</a:t>
            </a:r>
            <a:br>
              <a:rPr lang="en-ZA" sz="5600" b="1">
                <a:solidFill>
                  <a:srgbClr val="000000"/>
                </a:solidFill>
                <a:latin typeface="Gill Sans MT" charset="0"/>
                <a:cs typeface="ＭＳ Ｐゴシック" charset="0"/>
              </a:rPr>
            </a:br>
            <a:endParaRPr lang="en-ZA" sz="2520">
              <a:solidFill>
                <a:srgbClr val="000000"/>
              </a:solidFill>
              <a:latin typeface="Gill Sans MT" charset="0"/>
              <a:cs typeface="ＭＳ Ｐゴシック" charset="0"/>
            </a:endParaRPr>
          </a:p>
        </p:txBody>
      </p:sp>
      <p:pic>
        <p:nvPicPr>
          <p:cNvPr id="6" name="Picture 11" descr="Fire-Earth-Wind-Water_placehol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0" y="3591560"/>
            <a:ext cx="1150366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707382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66152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75225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64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0" y="2495868"/>
            <a:ext cx="1280160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defRPr/>
            </a:pPr>
            <a:r>
              <a:rPr lang="en-ZA" sz="5600" b="1">
                <a:solidFill>
                  <a:srgbClr val="000000"/>
                </a:solidFill>
                <a:latin typeface="Gill Sans MT" panose="020B0502020104020203" pitchFamily="34" charset="0"/>
              </a:rPr>
              <a:t>Thank you!</a:t>
            </a:r>
            <a:br>
              <a:rPr lang="en-ZA" sz="5600" b="1">
                <a:solidFill>
                  <a:srgbClr val="000000"/>
                </a:solidFill>
                <a:latin typeface="Gill Sans MT" panose="020B0502020104020203" pitchFamily="34" charset="0"/>
              </a:rPr>
            </a:br>
            <a:endParaRPr lang="en-ZA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Picture 11" descr="Fire-Earth-Wind-Water_placehold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970" y="3591560"/>
            <a:ext cx="1150366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707382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66152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7522502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11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317" y="2481942"/>
            <a:ext cx="12399778" cy="64519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3489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41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3477102" y="5002223"/>
            <a:ext cx="5847398" cy="706199"/>
          </a:xfrm>
        </p:spPr>
        <p:txBody>
          <a:bodyPr>
            <a:normAutofit/>
          </a:bodyPr>
          <a:lstStyle>
            <a:lvl1pPr algn="ctr">
              <a:buNone/>
              <a:defRPr sz="3360" b="1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477276" y="5910043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3477276" y="6817344"/>
            <a:ext cx="5847398" cy="706199"/>
          </a:xfrm>
        </p:spPr>
        <p:txBody>
          <a:bodyPr/>
          <a:lstStyle>
            <a:lvl1pPr algn="ctr">
              <a:buNone/>
              <a:defRPr b="0" baseline="0">
                <a:solidFill>
                  <a:schemeClr val="tx2"/>
                </a:solidFill>
              </a:defRPr>
            </a:lvl1pPr>
            <a:lvl2pPr algn="ctr">
              <a:buNone/>
              <a:defRPr>
                <a:solidFill>
                  <a:schemeClr val="tx2"/>
                </a:solidFill>
              </a:defRPr>
            </a:lvl2pPr>
            <a:lvl3pPr algn="ctr">
              <a:buNone/>
              <a:defRPr>
                <a:solidFill>
                  <a:schemeClr val="tx2"/>
                </a:solidFill>
              </a:defRPr>
            </a:lvl3pPr>
            <a:lvl4pPr algn="ctr">
              <a:buNone/>
              <a:defRPr>
                <a:solidFill>
                  <a:schemeClr val="tx2"/>
                </a:solidFill>
              </a:defRPr>
            </a:lvl4pPr>
            <a:lvl5pPr algn="ctr"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43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317" y="2582754"/>
            <a:ext cx="6042803" cy="6336348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2582754"/>
            <a:ext cx="6042803" cy="6336348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197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317" y="2594388"/>
            <a:ext cx="6059508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317" y="3691677"/>
            <a:ext cx="6045026" cy="5318547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611" y="2594388"/>
            <a:ext cx="6048672" cy="8956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691677"/>
            <a:ext cx="6047248" cy="5318547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62419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094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824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2018793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GB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2032684"/>
            <a:ext cx="7156450" cy="7001987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3645664"/>
            <a:ext cx="4211638" cy="5411900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901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building_gradient.jpg"/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7184" y="-8889"/>
            <a:ext cx="8725535" cy="178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775778"/>
            <a:ext cx="12801600" cy="60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ZA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1143" y="2482534"/>
            <a:ext cx="12399327" cy="609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632191"/>
            <a:ext cx="2987040" cy="511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680">
                <a:solidFill>
                  <a:srgbClr val="A6968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EF7880-8199-4292-99BA-409E2678063C}" type="datetimeFigureOut">
              <a:rPr lang="en-ZA"/>
              <a:pPr>
                <a:defRPr/>
              </a:pPr>
              <a:t>2021/10/20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6321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8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632191"/>
            <a:ext cx="2987040" cy="511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80">
                <a:solidFill>
                  <a:srgbClr val="A6968C"/>
                </a:solidFill>
              </a:defRPr>
            </a:lvl1pPr>
          </a:lstStyle>
          <a:p>
            <a:pPr>
              <a:defRPr/>
            </a:pPr>
            <a:fld id="{4CF39FB2-DF97-4962-AC76-D4B7C38DF63B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sp>
        <p:nvSpPr>
          <p:cNvPr id="20488" name="Footer Placeholder 8"/>
          <p:cNvSpPr txBox="1">
            <a:spLocks/>
          </p:cNvSpPr>
          <p:nvPr/>
        </p:nvSpPr>
        <p:spPr bwMode="auto">
          <a:xfrm>
            <a:off x="0" y="9236710"/>
            <a:ext cx="12801600" cy="3022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ZA" sz="1120" b="1">
                <a:solidFill>
                  <a:srgbClr val="F15A24"/>
                </a:solidFill>
                <a:latin typeface="Gill Sans MT" charset="0"/>
              </a:rPr>
              <a:t>Terra Firma Solutions (Pty) Ltd |</a:t>
            </a:r>
            <a:r>
              <a:rPr lang="en-ZA" sz="1120">
                <a:solidFill>
                  <a:srgbClr val="F15A24"/>
                </a:solidFill>
                <a:latin typeface="Gill Sans MT" charset="0"/>
              </a:rPr>
              <a:t> </a:t>
            </a:r>
            <a:r>
              <a:rPr lang="en-ZA" sz="1120" b="1">
                <a:solidFill>
                  <a:srgbClr val="F15A24"/>
                </a:solidFill>
                <a:latin typeface="Gill Sans MT" charset="0"/>
              </a:rPr>
              <a:t>www</a:t>
            </a:r>
            <a:r>
              <a:rPr lang="en-ZA" sz="1120">
                <a:solidFill>
                  <a:srgbClr val="F15A24"/>
                </a:solidFill>
                <a:latin typeface="Gill Sans MT" charset="0"/>
              </a:rPr>
              <a:t>.terrafirma-solutions.com | info</a:t>
            </a:r>
            <a:r>
              <a:rPr lang="en-ZA" sz="1120" b="1">
                <a:solidFill>
                  <a:srgbClr val="F15A24"/>
                </a:solidFill>
                <a:latin typeface="Gill Sans MT" charset="0"/>
              </a:rPr>
              <a:t>@</a:t>
            </a:r>
            <a:r>
              <a:rPr lang="en-ZA" sz="1120">
                <a:solidFill>
                  <a:srgbClr val="F15A24"/>
                </a:solidFill>
                <a:latin typeface="Gill Sans MT" charset="0"/>
              </a:rPr>
              <a:t>terrafirma-solutions.com | T</a:t>
            </a:r>
            <a:r>
              <a:rPr lang="en-ZA" sz="1120" b="1">
                <a:solidFill>
                  <a:srgbClr val="F15A24"/>
                </a:solidFill>
                <a:latin typeface="Gill Sans MT" charset="0"/>
              </a:rPr>
              <a:t>el:</a:t>
            </a:r>
            <a:r>
              <a:rPr lang="en-ZA" sz="1120">
                <a:solidFill>
                  <a:srgbClr val="F15A24"/>
                </a:solidFill>
                <a:latin typeface="Gill Sans MT" charset="0"/>
              </a:rPr>
              <a:t> +27 (0)21 300 1620 | </a:t>
            </a:r>
            <a:r>
              <a:rPr lang="en-ZA" sz="1120" b="1">
                <a:solidFill>
                  <a:srgbClr val="F15A24"/>
                </a:solidFill>
                <a:latin typeface="Gill Sans MT" charset="0"/>
              </a:rPr>
              <a:t>Fax:</a:t>
            </a:r>
            <a:r>
              <a:rPr lang="en-ZA" sz="1120">
                <a:solidFill>
                  <a:srgbClr val="F15A24"/>
                </a:solidFill>
                <a:latin typeface="Gill Sans MT" charset="0"/>
              </a:rPr>
              <a:t> +27 (0)21 300 1621 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0800000" flipH="1">
            <a:off x="0" y="9132254"/>
            <a:ext cx="12801600" cy="2222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34" name="Picture 14" descr="solutions-logo_transparent.gif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473" y="364491"/>
            <a:ext cx="6478587" cy="102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5" name="Straight Connector 16"/>
          <p:cNvCxnSpPr>
            <a:cxnSpLocks noChangeShapeType="1"/>
          </p:cNvCxnSpPr>
          <p:nvPr userDrawn="1"/>
        </p:nvCxnSpPr>
        <p:spPr bwMode="auto">
          <a:xfrm rot="10800000" flipH="1">
            <a:off x="0" y="1775779"/>
            <a:ext cx="12801600" cy="22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59" r:id="rId1"/>
    <p:sldLayoutId id="2147486260" r:id="rId2"/>
    <p:sldLayoutId id="2147486261" r:id="rId3"/>
    <p:sldLayoutId id="2147486262" r:id="rId4"/>
    <p:sldLayoutId id="2147486263" r:id="rId5"/>
    <p:sldLayoutId id="2147486264" r:id="rId6"/>
    <p:sldLayoutId id="2147486265" r:id="rId7"/>
    <p:sldLayoutId id="2147486266" r:id="rId8"/>
    <p:sldLayoutId id="2147486267" r:id="rId9"/>
    <p:sldLayoutId id="2147486268" r:id="rId10"/>
    <p:sldLayoutId id="2147486257" r:id="rId11"/>
    <p:sldLayoutId id="2147486258" r:id="rId12"/>
    <p:sldLayoutId id="2147486269" r:id="rId13"/>
    <p:sldLayoutId id="2147486270" r:id="rId14"/>
    <p:sldLayoutId id="2147486271" r:id="rId15"/>
    <p:sldLayoutId id="2147486272" r:id="rId16"/>
    <p:sldLayoutId id="2147486273" r:id="rId17"/>
    <p:sldLayoutId id="2147486274" r:id="rId1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ill Sans MT" charset="0"/>
          <a:ea typeface="ＭＳ Ｐゴシック" charset="0"/>
          <a:cs typeface="ＭＳ Ｐゴシック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251144" y="264479"/>
            <a:ext cx="12299315" cy="1613535"/>
          </a:xfrm>
        </p:spPr>
        <p:txBody>
          <a:bodyPr/>
          <a:lstStyle/>
          <a:p>
            <a:r>
              <a:rPr lang="en-US" dirty="0"/>
              <a:t>Skills in Utility Management</a:t>
            </a:r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251144" y="2078038"/>
            <a:ext cx="12299315" cy="806767"/>
          </a:xfrm>
        </p:spPr>
        <p:txBody>
          <a:bodyPr/>
          <a:lstStyle/>
          <a:p>
            <a:r>
              <a:rPr lang="en-ZA" altLang="en-US" dirty="0">
                <a:ea typeface="ＭＳ Ｐゴシック" panose="020B0600070205080204" pitchFamily="34" charset="-128"/>
              </a:rPr>
              <a:t>October 2021</a:t>
            </a:r>
          </a:p>
        </p:txBody>
      </p:sp>
    </p:spTree>
  </p:cSld>
  <p:clrMapOvr>
    <a:masterClrMapping/>
  </p:clrMapOvr>
  <p:transition advTm="198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Smart Water Metering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Case Studies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University Residences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Establish current consumptions at SU residences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Identify poor behaviour, anomalies and trends 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Main water incomer(meter) not equal to the sum of all the sub water meters at the facility</a:t>
            </a:r>
          </a:p>
          <a:p>
            <a:pPr lvl="2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Sub water meter examples: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Kitchens, Heat Pumps and Bathrooms</a:t>
            </a:r>
            <a:br>
              <a:rPr lang="en-ZA" sz="2400" dirty="0"/>
            </a:br>
            <a:endParaRPr lang="en-ZA" sz="2400" dirty="0"/>
          </a:p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Success Stories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Tracking of burst pipes through alerts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Response time reduce, limited wa</a:t>
            </a: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stage</a:t>
            </a: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Monitoring of night and vacation consumption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Greater understanding of water use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Influence change in behaviour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Sharing of information to all</a:t>
            </a: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ZA" sz="28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23019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11" y="4132452"/>
            <a:ext cx="12399778" cy="1336296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ZA" sz="4400" b="0" dirty="0">
                <a:latin typeface="+mj-lt"/>
                <a:ea typeface="+mn-ea"/>
                <a:cs typeface="Arial" panose="020B0604020202020204" pitchFamily="34" charset="0"/>
              </a:rPr>
              <a:t>Thank You</a:t>
            </a:r>
          </a:p>
          <a:p>
            <a:pPr>
              <a:spcBef>
                <a:spcPct val="0"/>
              </a:spcBef>
            </a:pPr>
            <a:endParaRPr lang="en-ZA" sz="28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2958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 Management - Energy and Water Monitoring  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What is Energy and Water Monitoring?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Key Questions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Hardware Requirements to Enable 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Energy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Water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Monitoring Platform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Copper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Aqua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Field Support Skills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Case Studies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6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Water Monitoring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117" y="3784600"/>
            <a:ext cx="11115183" cy="42798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Key Questions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 you managing your energy and water </a:t>
            </a:r>
            <a:r>
              <a:rPr lang="en-US" b="1" dirty="0"/>
              <a:t>effectively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Are you being billed correctly and on the </a:t>
            </a:r>
            <a:r>
              <a:rPr lang="en-US" b="1" dirty="0"/>
              <a:t>best tariff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you know where you are </a:t>
            </a:r>
            <a:r>
              <a:rPr lang="en-US" b="1" dirty="0"/>
              <a:t>utilizing energy and water</a:t>
            </a:r>
            <a:r>
              <a:rPr lang="en-US" dirty="0"/>
              <a:t>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Do you know what </a:t>
            </a:r>
            <a:r>
              <a:rPr lang="en-US" b="1" dirty="0"/>
              <a:t>energy and water management opportunities </a:t>
            </a:r>
            <a:r>
              <a:rPr lang="en-US" dirty="0"/>
              <a:t>exist?</a:t>
            </a:r>
          </a:p>
          <a:p>
            <a:pPr marL="640080" lvl="1" indent="0">
              <a:buNone/>
            </a:pPr>
            <a:endParaRPr lang="en-US" dirty="0"/>
          </a:p>
          <a:p>
            <a:pPr marL="640080" lvl="1" indent="0">
              <a:buNone/>
            </a:pPr>
            <a:r>
              <a:rPr lang="en-US" i="1" dirty="0"/>
              <a:t>With systems like our </a:t>
            </a:r>
            <a:r>
              <a:rPr lang="en-US" b="1" i="1" dirty="0"/>
              <a:t>Energy Monitoring and Water Monitoring Software</a:t>
            </a:r>
            <a:r>
              <a:rPr lang="en-US" i="1" dirty="0"/>
              <a:t>, you are able to take control of your Energy and Water Costs and start saving immediately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2DEC2-79F9-4B35-84F9-345045645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302" y="2560114"/>
            <a:ext cx="5473481" cy="104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94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408641E-5408-4C62-ACE6-3CDED3E7AA7A}"/>
              </a:ext>
            </a:extLst>
          </p:cNvPr>
          <p:cNvSpPr txBox="1">
            <a:spLocks/>
          </p:cNvSpPr>
          <p:nvPr/>
        </p:nvSpPr>
        <p:spPr bwMode="auto">
          <a:xfrm>
            <a:off x="206010" y="1721562"/>
            <a:ext cx="12389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64008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128016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92024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256032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Energy Monitoring Hardware Requirements</a:t>
            </a:r>
          </a:p>
        </p:txBody>
      </p:sp>
      <p:pic>
        <p:nvPicPr>
          <p:cNvPr id="7" name="Picture 6" descr="C:\Users\Iaian\AppData\Local\Microsoft\Windows\INetCacheContent.Word\Copper-process.png">
            <a:extLst>
              <a:ext uri="{FF2B5EF4-FFF2-40B4-BE49-F238E27FC236}">
                <a16:creationId xmlns:a16="http://schemas.microsoft.com/office/drawing/2014/main" id="{15732288-037F-449C-A46E-4BA4EE3A52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28217" r="7630" b="31287"/>
          <a:stretch/>
        </p:blipFill>
        <p:spPr bwMode="auto">
          <a:xfrm>
            <a:off x="2038254" y="6317042"/>
            <a:ext cx="8725085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5D882-93D0-41BA-96FF-C0B6B5652382}"/>
              </a:ext>
            </a:extLst>
          </p:cNvPr>
          <p:cNvSpPr txBox="1"/>
          <p:nvPr/>
        </p:nvSpPr>
        <p:spPr>
          <a:xfrm>
            <a:off x="206010" y="2655012"/>
            <a:ext cx="6426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Smart Meters (MV and LV)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Communications device (modem, ethernet network etc.) via Internet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Database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Web based front 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Dashboard for simple,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immediate understanding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7D836-81DC-4B3C-BB00-3E5D37117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809" y="3208499"/>
            <a:ext cx="4158530" cy="2721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45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3408641E-5408-4C62-ACE6-3CDED3E7AA7A}"/>
              </a:ext>
            </a:extLst>
          </p:cNvPr>
          <p:cNvSpPr txBox="1">
            <a:spLocks/>
          </p:cNvSpPr>
          <p:nvPr/>
        </p:nvSpPr>
        <p:spPr bwMode="auto">
          <a:xfrm>
            <a:off x="206010" y="1721562"/>
            <a:ext cx="123895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5pPr>
            <a:lvl6pPr marL="64008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6pPr>
            <a:lvl7pPr marL="128016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7pPr>
            <a:lvl8pPr marL="192024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8pPr>
            <a:lvl9pPr marL="2560320" algn="l" rtl="0" fontAlgn="base">
              <a:spcBef>
                <a:spcPct val="0"/>
              </a:spcBef>
              <a:spcAft>
                <a:spcPct val="0"/>
              </a:spcAft>
              <a:defRPr sz="3500" b="1">
                <a:solidFill>
                  <a:schemeClr val="tx1"/>
                </a:solidFill>
                <a:latin typeface="Gill Sans MT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dirty="0"/>
              <a:t>Water Monitoring Hardware Requirements</a:t>
            </a:r>
          </a:p>
        </p:txBody>
      </p:sp>
      <p:pic>
        <p:nvPicPr>
          <p:cNvPr id="7" name="Picture 6" descr="C:\Users\Iaian\AppData\Local\Microsoft\Windows\INetCacheContent.Word\Copper-process.png">
            <a:extLst>
              <a:ext uri="{FF2B5EF4-FFF2-40B4-BE49-F238E27FC236}">
                <a16:creationId xmlns:a16="http://schemas.microsoft.com/office/drawing/2014/main" id="{15732288-037F-449C-A46E-4BA4EE3A528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" t="28217" r="7630" b="31287"/>
          <a:stretch/>
        </p:blipFill>
        <p:spPr bwMode="auto">
          <a:xfrm>
            <a:off x="2124753" y="6317042"/>
            <a:ext cx="9107541" cy="187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5D882-93D0-41BA-96FF-C0B6B5652382}"/>
              </a:ext>
            </a:extLst>
          </p:cNvPr>
          <p:cNvSpPr txBox="1"/>
          <p:nvPr/>
        </p:nvSpPr>
        <p:spPr>
          <a:xfrm>
            <a:off x="206010" y="2655012"/>
            <a:ext cx="64262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Smart Water Meters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Communications device (</a:t>
            </a:r>
            <a:r>
              <a:rPr lang="en-ZA" sz="2800" dirty="0" err="1">
                <a:latin typeface="+mj-lt"/>
              </a:rPr>
              <a:t>Sensus</a:t>
            </a:r>
            <a:r>
              <a:rPr lang="en-ZA" sz="2800" dirty="0">
                <a:latin typeface="+mj-lt"/>
              </a:rPr>
              <a:t> </a:t>
            </a:r>
            <a:r>
              <a:rPr lang="en-ZA" sz="2800" dirty="0" err="1">
                <a:latin typeface="+mj-lt"/>
              </a:rPr>
              <a:t>Wifi</a:t>
            </a:r>
            <a:r>
              <a:rPr lang="en-ZA" sz="2800" dirty="0">
                <a:latin typeface="+mj-lt"/>
              </a:rPr>
              <a:t> +3G, Sigfox, Lora, ) via Internet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Database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Web based front end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Dashboard for simple, </a:t>
            </a:r>
          </a:p>
          <a:p>
            <a:pPr marL="457200" indent="-457200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ZA" sz="2800" dirty="0">
                <a:latin typeface="+mj-lt"/>
              </a:rPr>
              <a:t>immediate understanding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20ADC-4A3B-45CD-B4FE-A46EBC2B1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6" y="3030238"/>
            <a:ext cx="4843853" cy="2733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28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Terra Firma Solutions Energy and Water Monitoring Platform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17" y="2386246"/>
            <a:ext cx="12399778" cy="6451917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b="0" dirty="0">
                <a:latin typeface="+mj-lt"/>
                <a:ea typeface="+mn-ea"/>
                <a:cs typeface="Arial" panose="020B0604020202020204" pitchFamily="34" charset="0"/>
              </a:rPr>
              <a:t>Anomalies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Trends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Peak Demand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Time of 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Analyse and Evaluate Municipal Tariffs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Identify where you are Over or Under billed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b="0" dirty="0"/>
              <a:t>Billing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Bill tenants easily and accurately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dirty="0"/>
              <a:t>Fully automated reporting</a:t>
            </a:r>
            <a:br>
              <a:rPr lang="en-ZA" sz="2400" dirty="0"/>
            </a:b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A581B81-5062-4E73-A4E6-43DA68CBF7B9}"/>
              </a:ext>
            </a:extLst>
          </p:cNvPr>
          <p:cNvGrpSpPr/>
          <p:nvPr/>
        </p:nvGrpSpPr>
        <p:grpSpPr>
          <a:xfrm>
            <a:off x="7558621" y="2876613"/>
            <a:ext cx="2685130" cy="3660112"/>
            <a:chOff x="8683087" y="3599583"/>
            <a:chExt cx="3278254" cy="483417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DA766D-307F-4AB1-B563-9F231FB67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3087" y="4256900"/>
              <a:ext cx="3278254" cy="417686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CF8E37C-5652-4CF0-9D3C-DBED171D6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3087" y="3599583"/>
              <a:ext cx="3278254" cy="856817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CB3ADA-F9F8-4B3E-A498-9216748A9FA7}"/>
              </a:ext>
            </a:extLst>
          </p:cNvPr>
          <p:cNvGrpSpPr/>
          <p:nvPr/>
        </p:nvGrpSpPr>
        <p:grpSpPr>
          <a:xfrm>
            <a:off x="9880989" y="5280341"/>
            <a:ext cx="2669294" cy="3162436"/>
            <a:chOff x="8303623" y="3049149"/>
            <a:chExt cx="3534268" cy="488700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6BD298E-C37D-404A-B646-F3F9CE7E8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3623" y="3839834"/>
              <a:ext cx="3534268" cy="4096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CF04DA-05B3-40CC-9378-B52D28898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3623" y="3049149"/>
              <a:ext cx="3534268" cy="10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906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Smart Metering Field Support Skills -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Installation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Qualified Installation Electricians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400" b="0" dirty="0"/>
              <a:t>Experienced in Smart Metering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sz="2400" b="0" dirty="0"/>
              <a:t>Accuracy of Installation Essential: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Single Line Diagrams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Location of Smart 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Programming of Smart Meter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Communications Verification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Data Validation</a:t>
            </a:r>
          </a:p>
          <a:p>
            <a:pPr marL="80010" indent="0">
              <a:buNone/>
            </a:pPr>
            <a:r>
              <a:rPr lang="en-ZA" sz="2400" dirty="0"/>
              <a:t>Maintenance</a:t>
            </a:r>
          </a:p>
          <a:p>
            <a:pPr marL="422910" indent="-342900">
              <a:buFont typeface="Wingdings" panose="05000000000000000000" pitchFamily="2" charset="2"/>
              <a:buChar char="§"/>
            </a:pPr>
            <a:r>
              <a:rPr lang="en-ZA" sz="2400" b="0" dirty="0"/>
              <a:t>Qualified Electricians to support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b="0" dirty="0"/>
              <a:t>Loss of Communication – meter offline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Loss of Power – meter offline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Load Profile – incorrect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A" sz="2400" dirty="0"/>
              <a:t>Very rare that we experience </a:t>
            </a:r>
            <a:r>
              <a:rPr lang="en-ZA" sz="2400"/>
              <a:t>meter failure </a:t>
            </a:r>
            <a:br>
              <a:rPr lang="en-ZA" sz="2400" dirty="0"/>
            </a:b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B19404-529F-4B76-969E-6F8B7F2DD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485" y="3060700"/>
            <a:ext cx="4594215" cy="299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034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Smart Metering Field Support Skills -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Installation</a:t>
            </a:r>
          </a:p>
          <a:p>
            <a:pPr>
              <a:spcBef>
                <a:spcPct val="0"/>
              </a:spcBef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Qualified Installation Plumbers / Technicians</a:t>
            </a:r>
          </a:p>
          <a:p>
            <a:r>
              <a:rPr lang="en-ZA" sz="2400" b="0" dirty="0"/>
              <a:t>Experienced in Smart Metering</a:t>
            </a:r>
          </a:p>
          <a:p>
            <a:r>
              <a:rPr lang="en-ZA" sz="2400" b="0" dirty="0"/>
              <a:t>Accuracy of Installation Essential: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Location of Smart 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Programming of Smart Meter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Communications Verification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Data Validation</a:t>
            </a:r>
          </a:p>
          <a:p>
            <a:pPr marL="80010" indent="0">
              <a:buNone/>
            </a:pPr>
            <a:r>
              <a:rPr lang="en-ZA" sz="2400" dirty="0"/>
              <a:t>Maintenance</a:t>
            </a:r>
          </a:p>
          <a:p>
            <a:pPr marL="422910" indent="-342900"/>
            <a:r>
              <a:rPr lang="en-ZA" sz="2400" b="0" dirty="0"/>
              <a:t>Qualified </a:t>
            </a: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Plumbers / Technicians</a:t>
            </a:r>
            <a:r>
              <a:rPr lang="en-ZA" sz="2400" b="0" dirty="0"/>
              <a:t> to support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b="0" dirty="0"/>
              <a:t>Loss of Communication – meter offline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Constant Zero – no flow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ZA" sz="2400" dirty="0"/>
              <a:t>Flow Profile – incorrect, reverse flow, multipliers</a:t>
            </a:r>
            <a:br>
              <a:rPr lang="en-ZA" sz="2400" dirty="0"/>
            </a:br>
            <a:endParaRPr lang="en-ZA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F2AC7C-291C-4CE8-9378-85CFE14CD3CA}"/>
              </a:ext>
            </a:extLst>
          </p:cNvPr>
          <p:cNvGrpSpPr/>
          <p:nvPr/>
        </p:nvGrpSpPr>
        <p:grpSpPr>
          <a:xfrm>
            <a:off x="8111583" y="2426049"/>
            <a:ext cx="3685993" cy="5791324"/>
            <a:chOff x="8284581" y="2426049"/>
            <a:chExt cx="3685993" cy="57913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B4AE06-164D-4E0E-A884-9D16FEF6E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84581" y="5419398"/>
              <a:ext cx="3479220" cy="2797975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CCBB832D-13AE-4A6E-9496-02376FF52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525" y="3047785"/>
              <a:ext cx="2829097" cy="21175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FE37CE-25E1-4735-A43B-CEF17EF20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6290">
              <a:off x="11065676" y="2426049"/>
              <a:ext cx="904898" cy="977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47136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24E1E-E7A0-462D-958C-55091D06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3200" dirty="0"/>
              <a:t>Smart Electricity Metering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84252-45CE-42AF-84A6-2C227D0DD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Case Studies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Residence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Main Electrical Incomer not equal to the sum of all the sub electrical meters at the facility</a:t>
            </a:r>
          </a:p>
          <a:p>
            <a:pPr lvl="2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Sub meter examples:</a:t>
            </a:r>
          </a:p>
          <a:p>
            <a:pPr lvl="3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Kitchens, Heat Pumps and Bathrooms</a:t>
            </a:r>
          </a:p>
          <a:p>
            <a:pPr lvl="2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Additional supplies not accounted for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Meters may be incorrectly programmed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Breakers labelled incorrectly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Single Line Diagrams outdated</a:t>
            </a:r>
            <a:br>
              <a:rPr lang="en-ZA" sz="2400" dirty="0"/>
            </a:br>
            <a:endParaRPr lang="en-ZA" sz="2400" dirty="0"/>
          </a:p>
          <a:p>
            <a:pPr marL="0" indent="0">
              <a:spcBef>
                <a:spcPct val="0"/>
              </a:spcBef>
              <a:buNone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Success Stories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Tracking of all Residences electrical consumption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Monitoring of night and vacation loads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Apply energy efficient interventions: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LED Lighting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b="0" dirty="0">
                <a:latin typeface="+mj-lt"/>
                <a:ea typeface="+mn-ea"/>
                <a:cs typeface="Arial" panose="020B0604020202020204" pitchFamily="34" charset="0"/>
              </a:rPr>
              <a:t>Change in human behaviour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sz="2400" dirty="0">
                <a:latin typeface="+mj-lt"/>
                <a:ea typeface="+mn-ea"/>
                <a:cs typeface="Arial" panose="020B0604020202020204" pitchFamily="34" charset="0"/>
              </a:rPr>
              <a:t>Heat Pumps</a:t>
            </a: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ZA" sz="24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ZA" sz="2800" b="0" dirty="0">
              <a:latin typeface="+mj-lt"/>
              <a:ea typeface="+mn-ea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800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7945753"/>
      </p:ext>
    </p:extLst>
  </p:cSld>
  <p:clrMapOvr>
    <a:masterClrMapping/>
  </p:clrMapOvr>
</p:sld>
</file>

<file path=ppt/theme/theme1.xml><?xml version="1.0" encoding="utf-8"?>
<a:theme xmlns:a="http://schemas.openxmlformats.org/drawingml/2006/main" name="1_TFS_PRESENTATION_RSA">
  <a:themeElements>
    <a:clrScheme name="TFS">
      <a:dk1>
        <a:srgbClr val="754C24"/>
      </a:dk1>
      <a:lt1>
        <a:srgbClr val="FFFFFF"/>
      </a:lt1>
      <a:dk2>
        <a:srgbClr val="F15A24"/>
      </a:dk2>
      <a:lt2>
        <a:srgbClr val="EEECE1"/>
      </a:lt2>
      <a:accent1>
        <a:srgbClr val="0070C0"/>
      </a:accent1>
      <a:accent2>
        <a:srgbClr val="00B0F0"/>
      </a:accent2>
      <a:accent3>
        <a:srgbClr val="00B050"/>
      </a:accent3>
      <a:accent4>
        <a:srgbClr val="92D050"/>
      </a:accent4>
      <a:accent5>
        <a:srgbClr val="FFC000"/>
      </a:accent5>
      <a:accent6>
        <a:srgbClr val="C33C0C"/>
      </a:accent6>
      <a:hlink>
        <a:srgbClr val="0000FF"/>
      </a:hlink>
      <a:folHlink>
        <a:srgbClr val="800080"/>
      </a:folHlink>
    </a:clrScheme>
    <a:fontScheme name="TF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FS">
      <a:dk1>
        <a:srgbClr val="754C24"/>
      </a:dk1>
      <a:lt1>
        <a:srgbClr val="FFFFFF"/>
      </a:lt1>
      <a:dk2>
        <a:srgbClr val="F15A24"/>
      </a:dk2>
      <a:lt2>
        <a:srgbClr val="EEECE1"/>
      </a:lt2>
      <a:accent1>
        <a:srgbClr val="0070C0"/>
      </a:accent1>
      <a:accent2>
        <a:srgbClr val="00B0F0"/>
      </a:accent2>
      <a:accent3>
        <a:srgbClr val="00B050"/>
      </a:accent3>
      <a:accent4>
        <a:srgbClr val="92D050"/>
      </a:accent4>
      <a:accent5>
        <a:srgbClr val="FFFF00"/>
      </a:accent5>
      <a:accent6>
        <a:srgbClr val="FFC000"/>
      </a:accent6>
      <a:hlink>
        <a:srgbClr val="0000FF"/>
      </a:hlink>
      <a:folHlink>
        <a:srgbClr val="800080"/>
      </a:folHlink>
    </a:clrScheme>
    <a:fontScheme name="TFS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516</Words>
  <Application>Microsoft Office PowerPoint</Application>
  <PresentationFormat>A3 Paper (297x420 mm)</PresentationFormat>
  <Paragraphs>114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Courier New</vt:lpstr>
      <vt:lpstr>Gill Sans MT</vt:lpstr>
      <vt:lpstr>Wingdings</vt:lpstr>
      <vt:lpstr>1_TFS_PRESENTATION_RSA</vt:lpstr>
      <vt:lpstr>Skills in Utility Management</vt:lpstr>
      <vt:lpstr>Facilities Management - Energy and Water Monitoring  </vt:lpstr>
      <vt:lpstr>Energy and Water Monitoring</vt:lpstr>
      <vt:lpstr>PowerPoint Presentation</vt:lpstr>
      <vt:lpstr>PowerPoint Presentation</vt:lpstr>
      <vt:lpstr>Terra Firma Solutions Energy and Water Monitoring Platform</vt:lpstr>
      <vt:lpstr>Smart Metering Field Support Skills - Energy</vt:lpstr>
      <vt:lpstr>Smart Metering Field Support Skills - Water</vt:lpstr>
      <vt:lpstr>Smart Electricity Metering Case Studies</vt:lpstr>
      <vt:lpstr>Smart Water Metering Case Studies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Ross</dc:creator>
  <cp:lastModifiedBy>Shaun Diamond</cp:lastModifiedBy>
  <cp:revision>4</cp:revision>
  <cp:lastPrinted>2020-01-20T05:52:47Z</cp:lastPrinted>
  <dcterms:created xsi:type="dcterms:W3CDTF">2012-03-09T08:58:32Z</dcterms:created>
  <dcterms:modified xsi:type="dcterms:W3CDTF">2021-10-20T08:26:31Z</dcterms:modified>
</cp:coreProperties>
</file>